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312" r:id="rId6"/>
    <p:sldId id="305" r:id="rId7"/>
    <p:sldId id="264" r:id="rId8"/>
    <p:sldId id="310" r:id="rId9"/>
    <p:sldId id="309" r:id="rId10"/>
    <p:sldId id="267" r:id="rId11"/>
    <p:sldId id="311" r:id="rId12"/>
    <p:sldId id="303" r:id="rId13"/>
    <p:sldId id="304" r:id="rId14"/>
    <p:sldId id="306" r:id="rId15"/>
    <p:sldId id="269" r:id="rId16"/>
    <p:sldId id="270" r:id="rId17"/>
    <p:sldId id="307" r:id="rId18"/>
    <p:sldId id="30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C40083-2CAF-416D-9249-F5E1752F21B9}" v="2" dt="2020-07-19T21:49:02.4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13"/>
  </p:normalViewPr>
  <p:slideViewPr>
    <p:cSldViewPr snapToGrid="0" snapToObjects="1">
      <p:cViewPr varScale="1">
        <p:scale>
          <a:sx n="100" d="100"/>
          <a:sy n="100" d="100"/>
        </p:scale>
        <p:origin x="7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egory Block" userId="9ed3132d36407930" providerId="LiveId" clId="{D85D84E2-953D-4D67-BB37-02265C51BDAF}"/>
    <pc:docChg chg="custSel modSld">
      <pc:chgData name="Gregory Block" userId="9ed3132d36407930" providerId="LiveId" clId="{D85D84E2-953D-4D67-BB37-02265C51BDAF}" dt="2020-07-09T15:20:07.537" v="7" actId="255"/>
      <pc:docMkLst>
        <pc:docMk/>
      </pc:docMkLst>
      <pc:sldChg chg="delSp mod">
        <pc:chgData name="Gregory Block" userId="9ed3132d36407930" providerId="LiveId" clId="{D85D84E2-953D-4D67-BB37-02265C51BDAF}" dt="2020-07-09T15:18:14.057" v="0" actId="478"/>
        <pc:sldMkLst>
          <pc:docMk/>
          <pc:sldMk cId="92741517" sldId="256"/>
        </pc:sldMkLst>
        <pc:spChg chg="del">
          <ac:chgData name="Gregory Block" userId="9ed3132d36407930" providerId="LiveId" clId="{D85D84E2-953D-4D67-BB37-02265C51BDAF}" dt="2020-07-09T15:18:14.057" v="0" actId="478"/>
          <ac:spMkLst>
            <pc:docMk/>
            <pc:sldMk cId="92741517" sldId="256"/>
            <ac:spMk id="6" creationId="{95C3E8B1-4CC2-2143-A109-3937B7157918}"/>
          </ac:spMkLst>
        </pc:spChg>
      </pc:sldChg>
      <pc:sldChg chg="delSp modSp mod">
        <pc:chgData name="Gregory Block" userId="9ed3132d36407930" providerId="LiveId" clId="{D85D84E2-953D-4D67-BB37-02265C51BDAF}" dt="2020-07-09T15:18:33.320" v="2" actId="478"/>
        <pc:sldMkLst>
          <pc:docMk/>
          <pc:sldMk cId="229405102" sldId="264"/>
        </pc:sldMkLst>
        <pc:spChg chg="mod">
          <ac:chgData name="Gregory Block" userId="9ed3132d36407930" providerId="LiveId" clId="{D85D84E2-953D-4D67-BB37-02265C51BDAF}" dt="2020-07-09T15:18:29.469" v="1" actId="6549"/>
          <ac:spMkLst>
            <pc:docMk/>
            <pc:sldMk cId="229405102" sldId="264"/>
            <ac:spMk id="3" creationId="{2E5EDE05-E1E2-B943-AB58-B32CBD86948B}"/>
          </ac:spMkLst>
        </pc:spChg>
        <pc:spChg chg="del">
          <ac:chgData name="Gregory Block" userId="9ed3132d36407930" providerId="LiveId" clId="{D85D84E2-953D-4D67-BB37-02265C51BDAF}" dt="2020-07-09T15:18:33.320" v="2" actId="478"/>
          <ac:spMkLst>
            <pc:docMk/>
            <pc:sldMk cId="229405102" sldId="264"/>
            <ac:spMk id="5" creationId="{DFFE77D0-6CA7-3D48-940D-DE508D87FA00}"/>
          </ac:spMkLst>
        </pc:spChg>
      </pc:sldChg>
      <pc:sldChg chg="delSp mod">
        <pc:chgData name="Gregory Block" userId="9ed3132d36407930" providerId="LiveId" clId="{D85D84E2-953D-4D67-BB37-02265C51BDAF}" dt="2020-07-09T15:18:49.319" v="3" actId="478"/>
        <pc:sldMkLst>
          <pc:docMk/>
          <pc:sldMk cId="1521694813" sldId="267"/>
        </pc:sldMkLst>
        <pc:spChg chg="del">
          <ac:chgData name="Gregory Block" userId="9ed3132d36407930" providerId="LiveId" clId="{D85D84E2-953D-4D67-BB37-02265C51BDAF}" dt="2020-07-09T15:18:49.319" v="3" actId="478"/>
          <ac:spMkLst>
            <pc:docMk/>
            <pc:sldMk cId="1521694813" sldId="267"/>
            <ac:spMk id="5" creationId="{1E70DA25-63A2-A741-BAA9-7C5141150E17}"/>
          </ac:spMkLst>
        </pc:spChg>
      </pc:sldChg>
      <pc:sldChg chg="modSp mod">
        <pc:chgData name="Gregory Block" userId="9ed3132d36407930" providerId="LiveId" clId="{D85D84E2-953D-4D67-BB37-02265C51BDAF}" dt="2020-07-09T15:20:07.537" v="7" actId="255"/>
        <pc:sldMkLst>
          <pc:docMk/>
          <pc:sldMk cId="3631374552" sldId="304"/>
        </pc:sldMkLst>
        <pc:spChg chg="mod">
          <ac:chgData name="Gregory Block" userId="9ed3132d36407930" providerId="LiveId" clId="{D85D84E2-953D-4D67-BB37-02265C51BDAF}" dt="2020-07-09T15:20:07.537" v="7" actId="255"/>
          <ac:spMkLst>
            <pc:docMk/>
            <pc:sldMk cId="3631374552" sldId="304"/>
            <ac:spMk id="3" creationId="{56CED510-BEE8-DC41-9F95-4448EEC1D4D9}"/>
          </ac:spMkLst>
        </pc:spChg>
      </pc:sldChg>
    </pc:docChg>
  </pc:docChgLst>
  <pc:docChgLst>
    <pc:chgData name="Gregory Block" userId="S::grblock@syr.edu::d32a72f7-a093-450a-bb36-0af1305aad11" providerId="AD" clId="Web-{CCC40083-2CAF-416D-9249-F5E1752F21B9}"/>
    <pc:docChg chg="modSld">
      <pc:chgData name="Gregory Block" userId="S::grblock@syr.edu::d32a72f7-a093-450a-bb36-0af1305aad11" providerId="AD" clId="Web-{CCC40083-2CAF-416D-9249-F5E1752F21B9}" dt="2020-07-19T21:49:02.485" v="1" actId="1076"/>
      <pc:docMkLst>
        <pc:docMk/>
      </pc:docMkLst>
      <pc:sldChg chg="modSp">
        <pc:chgData name="Gregory Block" userId="S::grblock@syr.edu::d32a72f7-a093-450a-bb36-0af1305aad11" providerId="AD" clId="Web-{CCC40083-2CAF-416D-9249-F5E1752F21B9}" dt="2020-07-19T21:49:02.485" v="1" actId="1076"/>
        <pc:sldMkLst>
          <pc:docMk/>
          <pc:sldMk cId="643846707" sldId="310"/>
        </pc:sldMkLst>
        <pc:picChg chg="mod">
          <ac:chgData name="Gregory Block" userId="S::grblock@syr.edu::d32a72f7-a093-450a-bb36-0af1305aad11" providerId="AD" clId="Web-{CCC40083-2CAF-416D-9249-F5E1752F21B9}" dt="2020-07-19T21:49:02.485" v="1" actId="1076"/>
          <ac:picMkLst>
            <pc:docMk/>
            <pc:sldMk cId="643846707" sldId="310"/>
            <ac:picMk id="5" creationId="{6A4D0954-701A-C343-82D2-3AC84E99A15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2EECCD-C26E-444B-994D-7B8F3DDDC65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9C1C16-FC54-044A-AA6A-B231EF12865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36DDB4-C165-9C40-93AD-B384D5D9DA51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76690F-88EE-834C-B352-3191F50612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13E9FC-51F7-AE48-9AF5-F4D42073A3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913520-4B4C-704A-95B0-45B337D5C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1612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6F5B57-63B4-464C-8D7C-168376F3AA1E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BB6B8D-FAE7-9F46-B46F-A55DED415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833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4724E-7CB4-4288-908A-97852378BB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635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4724E-7CB4-4288-908A-97852378BB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863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4724E-7CB4-4288-908A-97852378BB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870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4724E-7CB4-4288-908A-97852378BB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69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47C66-F499-D64F-905D-4DB4EE4FC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941EC-42A4-3543-ACAD-2CC60AC3CC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3D8EB-1A51-8248-BA7E-462C888BF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B5CC8-B0E0-F34F-BFCA-A8152720DCED}" type="datetime1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5D86E-F019-8C44-B757-6135CC29B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2019, Jeffrey Stanton and Jeffrey Saltz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54CE2-4359-7541-8139-FAEF618D5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31BB2-5BCA-584A-8E0F-7A2BF65CB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205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80357-1316-AB47-82A7-A02E92FD4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EBA6A4-0B0B-4949-AD3F-E06E4C35F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80538-AF68-9042-88D0-88BFD8370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4A4FC-9EF0-3E42-9667-D30DECF3486C}" type="datetime1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2FB53-0E93-8147-9210-9BDD4E3D7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2019, Jeffrey Stanton and Jeffrey Saltz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F5868-7A27-6C4A-8B46-8E7D8BEB7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31BB2-5BCA-584A-8E0F-7A2BF65CB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636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317D20-3942-CC4C-9604-8D96DB1DC0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5BB514-C46F-0C43-839B-11E21FCE65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8E075-4D07-7C40-AEB0-2FE640D39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6D3F3-076B-4C47-A048-BA9108A71651}" type="datetime1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4B967-1440-EC4D-A1EC-022169E6D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2019, Jeffrey Stanton and Jeffrey Saltz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1FCE63-1D32-8A4A-8D9D-A291779B3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31BB2-5BCA-584A-8E0F-7A2BF65CB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987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4EAC0-BF4D-1B49-8499-70706441A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A7AA0-3FA6-0147-9A73-4E009D9BE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C2547-98E1-B040-9597-EE9B63ABE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F911C-C37B-A844-A3EC-46D2E639865B}" type="datetime1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5F3B3E-BB33-964A-9433-867B92A33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2019, Jeffrey Stanton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34D81-10C3-F843-8AD3-F4103B209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31BB2-5BCA-584A-8E0F-7A2BF65CB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544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663E0-04EF-2C42-B35E-FF72E2812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6BC5E-92F1-AE41-87C3-BD527695C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7A2BC-D2C6-E44B-AA92-9AB70206B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4660A-1E61-7248-91B8-DD4F77C6F9A0}" type="datetime1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6F2E1-0C59-9B4F-AA92-3F7CA7960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2019, Jeffrey Stanton and Jeffrey Saltz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9787F-4BCF-DE46-8695-7D54C415D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31BB2-5BCA-584A-8E0F-7A2BF65CB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755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9BE0D-B7D3-4F44-9E9E-6EB60C20A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1E7F6-5862-3446-8240-BFD471BAEB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ACFE3F-80EC-3948-94E5-75D4BD7FB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357412-F421-FF4B-A824-22EEB7E5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8CB9-1D32-B84E-B7ED-9CAD1D90E554}" type="datetime1">
              <a:rPr lang="en-US" smtClean="0"/>
              <a:t>7/19/2020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1A447-DB7C-9447-8BF6-10DCDCA6A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2019, Jeffrey Stanton and Jeffrey Saltz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CABD6-5D74-2A4B-B820-F1F04C7C5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31BB2-5BCA-584A-8E0F-7A2BF65CB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039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4F8A5-20DA-334E-9EF0-36AE54E2E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A53824-86CA-F343-A180-A26842BF5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A1E883-D3D2-0048-927A-7EED01859E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C8EAAE-5D31-7849-827D-AADA6B3F03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30D688-AC48-1D42-9FF1-A92DACDFBE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60E714-CB6D-414B-9370-5A31D0C10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376C3-E819-CA45-B876-2212C9129B97}" type="datetime1">
              <a:rPr lang="en-US" smtClean="0"/>
              <a:t>7/19/2020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CB0E31-B10B-1947-91F7-7AA60BDF5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2019, Jeffrey Stanton and Jeffrey Saltz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286D46-9042-4044-882D-CB640C5BD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31BB2-5BCA-584A-8E0F-7A2BF65CB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203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F2DCD-BFFF-2346-9158-CECDE6980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F59CBE-EB35-CB42-9686-41E904905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8D337-D45B-8C48-90D4-2805E2DD7E11}" type="datetime1">
              <a:rPr lang="en-US" smtClean="0"/>
              <a:t>7/19/2020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1E85CD-5475-AB43-8C2E-02BEFD753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2019, Jeffrey Stanton and Jeffrey Saltz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C1E17D-45D9-EA4F-B173-5CFEFC790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31BB2-5BCA-584A-8E0F-7A2BF65CB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057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F907FD-4271-E045-BC8B-90373E221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1EC0-2DFF-D845-857A-9435DEA999DD}" type="datetime1">
              <a:rPr lang="en-US" smtClean="0"/>
              <a:t>7/19/2020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A8A0C8-0D43-6945-89EC-C0BD22CF9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2019, Jeffrey Stanton and Jeffrey Saltz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CCBC7-6A8C-6F48-9600-0B68CE75F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31BB2-5BCA-584A-8E0F-7A2BF65CB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040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C2D10-C6F5-E744-93DD-037FEB4E8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A1E66-ACF1-0D4A-9502-C672F69AC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8F20CC-D85A-E748-B2C2-866323BB33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421F67-E9B8-EB48-867B-022E035C3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7EF4D-BE93-7E4E-A78C-341EECAE1164}" type="datetime1">
              <a:rPr lang="en-US" smtClean="0"/>
              <a:t>7/19/2020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C9D001-13C1-0445-930F-C84F3B0C8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2019, Jeffrey Stanton and Jeffrey Saltz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D6C12B-B40C-8749-ACD5-A217FBBBB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31BB2-5BCA-584A-8E0F-7A2BF65CB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59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E802-6871-F94F-85A4-280F548B9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6FFAF6-3CA3-C548-AF58-74A239F2D2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560D9C-742D-944E-BB2F-CCEC6BB5A4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89E8FC-E1DB-4943-BF4E-4DF45AA20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32326-6F06-CB40-863E-7BF27E7D56F7}" type="datetime1">
              <a:rPr lang="en-US" smtClean="0"/>
              <a:t>7/19/2020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99EB29-56C3-CD41-88DB-E68BC83C4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2019, Jeffrey Stanton and Jeffrey Saltz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7A7B23-3604-A64F-B6E6-2B9EB83F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31BB2-5BCA-584A-8E0F-7A2BF65CB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0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3E92D5-D3CE-F84E-AE23-16F54B7A3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998C5-9A3B-6847-9867-D94CAAE1B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5980F-6EFF-DA45-B57C-FD03A36E81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53294-E2A7-0F47-AF97-A9E2522F4FB5}" type="datetime1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828C5-9E71-8947-BFD6-BEA6635F23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Copyright 2019, Jeffrey Stanton and Jeffrey Saltz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4BD82-736D-DE45-BB9A-28333E9A80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D31BB2-5BCA-584A-8E0F-7A2BF65CB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376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0E847B-C048-984B-A10E-A674C553E0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890161" y="2743200"/>
            <a:ext cx="5284520" cy="35032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7090D1-5C45-9448-A842-A6F68C395B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10842"/>
          </a:xfrm>
        </p:spPr>
        <p:txBody>
          <a:bodyPr/>
          <a:lstStyle/>
          <a:p>
            <a:r>
              <a:rPr lang="en-US" dirty="0"/>
              <a:t>IST772 (IST772) Probabilities Over the Long Run (Week 3)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BD3A5-A13A-AB4F-90E6-905133E0C7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958" y="2933205"/>
            <a:ext cx="9144000" cy="498764"/>
          </a:xfrm>
        </p:spPr>
        <p:txBody>
          <a:bodyPr/>
          <a:lstStyle/>
          <a:p>
            <a:r>
              <a:rPr lang="en-US" dirty="0"/>
              <a:t>Copyright 2019, Jeffrey Stanton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BAE028-723C-B34D-87C2-CBBBD678E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2019, Jeffrey Stanton and Jeffrey Saltz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733A76-369B-754F-8C4D-5AC662334885}"/>
              </a:ext>
            </a:extLst>
          </p:cNvPr>
          <p:cNvSpPr txBox="1"/>
          <p:nvPr/>
        </p:nvSpPr>
        <p:spPr>
          <a:xfrm>
            <a:off x="698561" y="3461418"/>
            <a:ext cx="56309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Pre-class activity: Is this a distribution of raw data or a sampling distribution? How do you know? Send your answer in a chat message to me (not to the whole group). </a:t>
            </a:r>
          </a:p>
        </p:txBody>
      </p:sp>
    </p:spTree>
    <p:extLst>
      <p:ext uri="{BB962C8B-B14F-4D97-AF65-F5344CB8AC3E}">
        <p14:creationId xmlns:p14="http://schemas.microsoft.com/office/powerpoint/2010/main" val="92741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FF084-3E84-8B4E-9B22-7274BD545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Special Standard Deviation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ED510-BEE8-DC41-9F95-4448EEC1D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4696" y="1835551"/>
            <a:ext cx="7127455" cy="40233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 err="1">
                <a:latin typeface="Courier"/>
              </a:rPr>
              <a:t>sdVector</a:t>
            </a:r>
            <a:r>
              <a:rPr lang="en-US" sz="1400" dirty="0">
                <a:latin typeface="Courier"/>
              </a:rPr>
              <a:t> &lt;- NULL # Start a list with nothing</a:t>
            </a:r>
          </a:p>
          <a:p>
            <a:pPr marL="0" indent="0">
              <a:buNone/>
            </a:pPr>
            <a:r>
              <a:rPr lang="en-US" sz="1400" dirty="0" err="1">
                <a:latin typeface="Courier"/>
              </a:rPr>
              <a:t>sampSizes</a:t>
            </a:r>
            <a:r>
              <a:rPr lang="en-US" sz="1400" dirty="0">
                <a:latin typeface="Courier"/>
              </a:rPr>
              <a:t> &lt;- (2:10)^2 # A list of 9 sample sizes ranging from 4 to 100</a:t>
            </a:r>
          </a:p>
          <a:p>
            <a:pPr marL="0" indent="0">
              <a:buNone/>
            </a:pPr>
            <a:endParaRPr lang="en-US" sz="1400" dirty="0">
              <a:latin typeface="Courier"/>
            </a:endParaRPr>
          </a:p>
          <a:p>
            <a:pPr marL="0" indent="0">
              <a:buNone/>
            </a:pPr>
            <a:r>
              <a:rPr lang="en-US" sz="1400" dirty="0">
                <a:latin typeface="Courier"/>
              </a:rPr>
              <a:t>for (</a:t>
            </a:r>
            <a:r>
              <a:rPr lang="en-US" sz="1400" dirty="0" err="1">
                <a:latin typeface="Courier"/>
              </a:rPr>
              <a:t>i</a:t>
            </a:r>
            <a:r>
              <a:rPr lang="en-US" sz="1400" dirty="0">
                <a:latin typeface="Courier"/>
              </a:rPr>
              <a:t> in </a:t>
            </a:r>
            <a:r>
              <a:rPr lang="en-US" sz="1400" dirty="0" err="1">
                <a:latin typeface="Courier"/>
              </a:rPr>
              <a:t>sampSizes</a:t>
            </a:r>
            <a:r>
              <a:rPr lang="en-US" sz="1400" dirty="0">
                <a:latin typeface="Courier"/>
              </a:rPr>
              <a:t>) </a:t>
            </a:r>
          </a:p>
          <a:p>
            <a:pPr marL="0" indent="0">
              <a:buNone/>
            </a:pPr>
            <a:r>
              <a:rPr lang="en-US" sz="1400" dirty="0">
                <a:latin typeface="Courier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latin typeface="Courier"/>
              </a:rPr>
              <a:t>  # Do a sampling distribution for each sample size</a:t>
            </a:r>
          </a:p>
          <a:p>
            <a:pPr marL="0" indent="0">
              <a:buNone/>
            </a:pPr>
            <a:r>
              <a:rPr lang="en-US" sz="1400" dirty="0">
                <a:latin typeface="Courier"/>
              </a:rPr>
              <a:t>  </a:t>
            </a:r>
            <a:r>
              <a:rPr lang="en-US" sz="1400" dirty="0" err="1">
                <a:latin typeface="Courier"/>
              </a:rPr>
              <a:t>samplingDistribution</a:t>
            </a:r>
            <a:r>
              <a:rPr lang="en-US" sz="1400" dirty="0">
                <a:latin typeface="Courier"/>
              </a:rPr>
              <a:t> &lt;- replicate(1000, mean(</a:t>
            </a:r>
            <a:r>
              <a:rPr lang="en-US" sz="1400" dirty="0" err="1">
                <a:latin typeface="Courier"/>
              </a:rPr>
              <a:t>sampleTestScores</a:t>
            </a:r>
            <a:r>
              <a:rPr lang="en-US" sz="1400" dirty="0">
                <a:latin typeface="Courier"/>
              </a:rPr>
              <a:t>(</a:t>
            </a:r>
            <a:r>
              <a:rPr lang="en-US" sz="1400" dirty="0" err="1">
                <a:latin typeface="Courier"/>
              </a:rPr>
              <a:t>i</a:t>
            </a:r>
            <a:r>
              <a:rPr lang="en-US" sz="1400" dirty="0">
                <a:latin typeface="Courier"/>
              </a:rPr>
              <a:t>)))</a:t>
            </a:r>
          </a:p>
          <a:p>
            <a:pPr marL="0" indent="0">
              <a:buNone/>
            </a:pPr>
            <a:r>
              <a:rPr lang="en-US" sz="1400" dirty="0">
                <a:latin typeface="Courier"/>
              </a:rPr>
              <a:t>  </a:t>
            </a:r>
          </a:p>
          <a:p>
            <a:pPr marL="0" indent="0">
              <a:buNone/>
            </a:pPr>
            <a:r>
              <a:rPr lang="en-US" sz="1400" dirty="0">
                <a:latin typeface="Courier"/>
              </a:rPr>
              <a:t>  # Add the standard deviation of that sampling distribution to the list</a:t>
            </a:r>
          </a:p>
          <a:p>
            <a:pPr marL="0" indent="0">
              <a:buNone/>
            </a:pPr>
            <a:r>
              <a:rPr lang="en-US" sz="1400" dirty="0">
                <a:latin typeface="Courier"/>
              </a:rPr>
              <a:t>  </a:t>
            </a:r>
            <a:r>
              <a:rPr lang="en-US" sz="1400" dirty="0" err="1">
                <a:latin typeface="Courier"/>
              </a:rPr>
              <a:t>sdVector</a:t>
            </a:r>
            <a:r>
              <a:rPr lang="en-US" sz="1400" dirty="0">
                <a:latin typeface="Courier"/>
              </a:rPr>
              <a:t> &lt;- c(</a:t>
            </a:r>
            <a:r>
              <a:rPr lang="en-US" sz="1400" dirty="0" err="1">
                <a:latin typeface="Courier"/>
              </a:rPr>
              <a:t>sdVector</a:t>
            </a:r>
            <a:r>
              <a:rPr lang="en-US" sz="1400" dirty="0">
                <a:latin typeface="Courier"/>
              </a:rPr>
              <a:t>, </a:t>
            </a:r>
            <a:r>
              <a:rPr lang="en-US" sz="1400" dirty="0" err="1">
                <a:latin typeface="Courier"/>
              </a:rPr>
              <a:t>sd</a:t>
            </a:r>
            <a:r>
              <a:rPr lang="en-US" sz="1400" dirty="0">
                <a:latin typeface="Courier"/>
              </a:rPr>
              <a:t>(</a:t>
            </a:r>
            <a:r>
              <a:rPr lang="en-US" sz="1400" dirty="0" err="1">
                <a:latin typeface="Courier"/>
              </a:rPr>
              <a:t>samplingDistribution</a:t>
            </a:r>
            <a:r>
              <a:rPr lang="en-US" sz="1400" dirty="0">
                <a:latin typeface="Courier"/>
              </a:rPr>
              <a:t>))</a:t>
            </a:r>
          </a:p>
          <a:p>
            <a:pPr marL="0" indent="0">
              <a:buNone/>
            </a:pPr>
            <a:r>
              <a:rPr lang="en-US" sz="1400" dirty="0">
                <a:latin typeface="Courier"/>
              </a:rPr>
              <a:t>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63270-2D8A-A14A-BC59-65BAC6E84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Information Studies | Syracuse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F3B0AA-F669-9C4B-8E1B-E0489948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374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FF084-3E84-8B4E-9B22-7274BD545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Special Standard Deviation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ED510-BEE8-DC41-9F95-4448EEC1D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7144" y="1835551"/>
            <a:ext cx="4298433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This plot shows the standard deviation of sampling distributions that were created using different sample sizes (ranging from 4 to 100).</a:t>
            </a:r>
          </a:p>
          <a:p>
            <a:pPr marL="0" indent="0">
              <a:buNone/>
            </a:pPr>
            <a:r>
              <a:rPr lang="en-US" sz="2000" dirty="0"/>
              <a:t>Remember that the original </a:t>
            </a:r>
            <a:r>
              <a:rPr lang="en-US" sz="2000" dirty="0" err="1"/>
              <a:t>testPop</a:t>
            </a:r>
            <a:r>
              <a:rPr lang="en-US" sz="2000" dirty="0"/>
              <a:t> population had </a:t>
            </a:r>
            <a:r>
              <a:rPr lang="en-US" sz="2000" dirty="0" err="1"/>
              <a:t>sd</a:t>
            </a:r>
            <a:r>
              <a:rPr lang="en-US" sz="2000" dirty="0"/>
              <a:t> = 10.</a:t>
            </a:r>
          </a:p>
          <a:p>
            <a:pPr marL="0" indent="0">
              <a:buNone/>
            </a:pPr>
            <a:r>
              <a:rPr lang="en-US" sz="2000" dirty="0"/>
              <a:t>The standard deviation of a sampling distribution has a special name: the </a:t>
            </a:r>
            <a:r>
              <a:rPr lang="en-US" sz="2000" b="1" dirty="0"/>
              <a:t>Standard Error of the Mean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/>
              <a:t>What is the relationship between population SD, sample size, and standard error of the mean?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63270-2D8A-A14A-BC59-65BAC6E84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Information Studies | Syracuse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F3B0AA-F669-9C4B-8E1B-E0489948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20C012-3DF1-284B-9DA8-D5E920C4400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75577" y="1835551"/>
            <a:ext cx="3840185" cy="381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48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27730-CCCC-4D4B-A7E3-FD7C89F19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Paper of the Week – Excerpt (Chapter 2) from Robert &amp; Casella, 2010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D1E27-595D-FA46-8190-3D0AFD7DC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6619505" cy="45307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Generating random distributions to test our statistical reasoning requires accurate generation of “pseudo-random” numbers</a:t>
            </a:r>
          </a:p>
          <a:p>
            <a:r>
              <a:rPr lang="en-US" dirty="0"/>
              <a:t>Today, we sampled hundreds of thousands of random samples that were each independent of one another</a:t>
            </a:r>
          </a:p>
          <a:p>
            <a:r>
              <a:rPr lang="en-US" dirty="0"/>
              <a:t>Our capability to conduct Bayesian estimation depends upon being able to sample from a distribution where each sample is dependent solely on the previous sample</a:t>
            </a:r>
          </a:p>
          <a:p>
            <a:r>
              <a:rPr lang="en-US" dirty="0"/>
              <a:t>Robert &amp; Casella do a deep dive into sampling and Monte Carlo methods in their book (email me if you are interested in the whole book)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DC5AE9-8839-3241-95F5-0E7FC818E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2019, Jeffrey Stanton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6E9537-5E1E-CD45-8A59-7EE8687D9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7704" y="2577995"/>
            <a:ext cx="4580576" cy="275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51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C9EF2-5333-8143-B869-9534D609D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B2D1B-0744-8244-9BE4-B8B2D253A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sure to include all of your R code in your homework submission. All of these are OK:</a:t>
            </a:r>
          </a:p>
          <a:p>
            <a:pPr lvl="1"/>
            <a:r>
              <a:rPr lang="en-US" dirty="0"/>
              <a:t>Paste the code into various spots in your word document</a:t>
            </a:r>
          </a:p>
          <a:p>
            <a:pPr lvl="1"/>
            <a:r>
              <a:rPr lang="en-US" dirty="0"/>
              <a:t>Include the code as a separately uploaded file</a:t>
            </a:r>
          </a:p>
          <a:p>
            <a:pPr lvl="1"/>
            <a:r>
              <a:rPr lang="en-US" dirty="0"/>
              <a:t>Use Markdown and submit the </a:t>
            </a:r>
            <a:r>
              <a:rPr lang="en-US" dirty="0" err="1"/>
              <a:t>Rmd</a:t>
            </a:r>
            <a:r>
              <a:rPr lang="en-US" dirty="0"/>
              <a:t> file (or echo all of the chunks)</a:t>
            </a:r>
          </a:p>
          <a:p>
            <a:r>
              <a:rPr lang="en-US" dirty="0"/>
              <a:t>Make sure you are thoroughly commenting your code for future use!</a:t>
            </a:r>
          </a:p>
          <a:p>
            <a:r>
              <a:rPr lang="en-US" dirty="0"/>
              <a:t>The homework for week three is exercises 2 through 7 on pages 50 and 51.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380D5D-A33C-DD46-8317-5CD3CE6EE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2019, Jeffrey Stanton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294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BEF0D71-5E1F-5743-A027-E48D76621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473" y="1735576"/>
            <a:ext cx="5083929" cy="46207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9CD9D0-E44E-2543-A17B-EA52387F2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144" y="235960"/>
            <a:ext cx="9666515" cy="1499616"/>
          </a:xfrm>
        </p:spPr>
        <p:txBody>
          <a:bodyPr/>
          <a:lstStyle/>
          <a:p>
            <a:r>
              <a:rPr lang="en-US" dirty="0"/>
              <a:t>Using the Mean and the </a:t>
            </a:r>
            <a:r>
              <a:rPr lang="en-US" dirty="0" err="1"/>
              <a:t>Std</a:t>
            </a:r>
            <a:r>
              <a:rPr lang="en-US" dirty="0"/>
              <a:t> Err. . 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0C5E2-4394-614D-BAE5-653FBE4BF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626" y="1689004"/>
            <a:ext cx="5903426" cy="43858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latin typeface="Courier" pitchFamily="2" charset="0"/>
              </a:rPr>
              <a:t>library(ggplot2)</a:t>
            </a:r>
          </a:p>
          <a:p>
            <a:pPr marL="0" indent="0">
              <a:buNone/>
            </a:pPr>
            <a:r>
              <a:rPr lang="en-US" sz="1400" dirty="0">
                <a:latin typeface="Courier" pitchFamily="2" charset="0"/>
              </a:rPr>
              <a:t># The Standard Normal Curve</a:t>
            </a:r>
          </a:p>
          <a:p>
            <a:pPr marL="0" indent="0">
              <a:buNone/>
            </a:pPr>
            <a:r>
              <a:rPr lang="en-US" sz="1400" dirty="0" err="1">
                <a:latin typeface="Courier" pitchFamily="2" charset="0"/>
              </a:rPr>
              <a:t>fx</a:t>
            </a:r>
            <a:r>
              <a:rPr lang="en-US" sz="1400" dirty="0">
                <a:latin typeface="Courier" pitchFamily="2" charset="0"/>
              </a:rPr>
              <a:t> &lt;- function(x) {1/sqrt(2*pi) * </a:t>
            </a:r>
            <a:r>
              <a:rPr lang="en-US" sz="1400" dirty="0" err="1">
                <a:latin typeface="Courier" pitchFamily="2" charset="0"/>
              </a:rPr>
              <a:t>exp</a:t>
            </a:r>
            <a:r>
              <a:rPr lang="en-US" sz="1400" dirty="0">
                <a:latin typeface="Courier" pitchFamily="2" charset="0"/>
              </a:rPr>
              <a:t>(-x^2/2)}</a:t>
            </a:r>
          </a:p>
          <a:p>
            <a:pPr marL="0" indent="0">
              <a:buNone/>
            </a:pPr>
            <a:r>
              <a:rPr lang="en-US" sz="1400" dirty="0">
                <a:latin typeface="Courier" pitchFamily="2" charset="0"/>
              </a:rPr>
              <a:t>  # Create data to plot the curve</a:t>
            </a:r>
          </a:p>
          <a:p>
            <a:pPr marL="0" indent="0">
              <a:buNone/>
            </a:pPr>
            <a:r>
              <a:rPr lang="en-US" sz="1400" dirty="0">
                <a:latin typeface="Courier" pitchFamily="2" charset="0"/>
              </a:rPr>
              <a:t>df1 = </a:t>
            </a:r>
            <a:r>
              <a:rPr lang="en-US" sz="1400" dirty="0" err="1">
                <a:latin typeface="Courier" pitchFamily="2" charset="0"/>
              </a:rPr>
              <a:t>data.frame</a:t>
            </a:r>
            <a:r>
              <a:rPr lang="en-US" sz="1400" dirty="0">
                <a:latin typeface="Courier" pitchFamily="2" charset="0"/>
              </a:rPr>
              <a:t>(x = </a:t>
            </a:r>
            <a:r>
              <a:rPr lang="en-US" sz="1400" dirty="0" err="1">
                <a:latin typeface="Courier" pitchFamily="2" charset="0"/>
              </a:rPr>
              <a:t>seq</a:t>
            </a:r>
            <a:r>
              <a:rPr lang="en-US" sz="1400" dirty="0">
                <a:latin typeface="Courier" pitchFamily="2" charset="0"/>
              </a:rPr>
              <a:t>(from=-4,to=4, by=0.01))</a:t>
            </a:r>
          </a:p>
          <a:p>
            <a:pPr marL="0" indent="0">
              <a:buNone/>
            </a:pPr>
            <a:r>
              <a:rPr lang="en-US" sz="1400" dirty="0">
                <a:latin typeface="Courier" pitchFamily="2" charset="0"/>
              </a:rPr>
              <a:t>df1$f = </a:t>
            </a:r>
            <a:r>
              <a:rPr lang="en-US" sz="1400" dirty="0" err="1">
                <a:latin typeface="Courier" pitchFamily="2" charset="0"/>
              </a:rPr>
              <a:t>fx</a:t>
            </a:r>
            <a:r>
              <a:rPr lang="en-US" sz="1400" dirty="0">
                <a:latin typeface="Courier" pitchFamily="2" charset="0"/>
              </a:rPr>
              <a:t>(df1$x)</a:t>
            </a:r>
          </a:p>
          <a:p>
            <a:pPr marL="0" indent="0">
              <a:buNone/>
            </a:pPr>
            <a:endParaRPr lang="en-US" sz="14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1400" dirty="0">
                <a:latin typeface="Courier" pitchFamily="2" charset="0"/>
              </a:rPr>
              <a:t># Plots the curve with the area filled in</a:t>
            </a:r>
          </a:p>
          <a:p>
            <a:pPr marL="0" indent="0">
              <a:buNone/>
            </a:pPr>
            <a:r>
              <a:rPr lang="en-US" sz="1400" dirty="0">
                <a:latin typeface="Courier" pitchFamily="2" charset="0"/>
              </a:rPr>
              <a:t>df1a &lt;- df1[df1$x&gt;0 &amp; df1$x&lt;2,]</a:t>
            </a:r>
          </a:p>
          <a:p>
            <a:pPr marL="0" indent="0">
              <a:buNone/>
            </a:pPr>
            <a:r>
              <a:rPr lang="en-US" sz="1400" dirty="0" err="1">
                <a:latin typeface="Courier" pitchFamily="2" charset="0"/>
              </a:rPr>
              <a:t>ggplot</a:t>
            </a:r>
            <a:r>
              <a:rPr lang="en-US" sz="1400" dirty="0">
                <a:latin typeface="Courier" pitchFamily="2" charset="0"/>
              </a:rPr>
              <a:t>(df1, </a:t>
            </a:r>
            <a:r>
              <a:rPr lang="en-US" sz="1400" dirty="0" err="1">
                <a:latin typeface="Courier" pitchFamily="2" charset="0"/>
              </a:rPr>
              <a:t>aes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x,f</a:t>
            </a:r>
            <a:r>
              <a:rPr lang="en-US" sz="1400" dirty="0">
                <a:latin typeface="Courier" pitchFamily="2" charset="0"/>
              </a:rPr>
              <a:t>)) +</a:t>
            </a:r>
          </a:p>
          <a:p>
            <a:pPr marL="0" indent="0">
              <a:buNone/>
            </a:pPr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geom_line</a:t>
            </a:r>
            <a:r>
              <a:rPr lang="en-US" sz="1400" dirty="0">
                <a:latin typeface="Courier" pitchFamily="2" charset="0"/>
              </a:rPr>
              <a:t>(color = 'magenta', size = 0.8) +</a:t>
            </a:r>
          </a:p>
          <a:p>
            <a:pPr marL="0" indent="0">
              <a:buNone/>
            </a:pPr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ylab</a:t>
            </a:r>
            <a:r>
              <a:rPr lang="en-US" sz="1400" dirty="0">
                <a:latin typeface="Courier" pitchFamily="2" charset="0"/>
              </a:rPr>
              <a:t>('f(x)') + </a:t>
            </a:r>
            <a:r>
              <a:rPr lang="en-US" sz="1400" dirty="0" err="1">
                <a:latin typeface="Courier" pitchFamily="2" charset="0"/>
              </a:rPr>
              <a:t>xlab</a:t>
            </a:r>
            <a:r>
              <a:rPr lang="en-US" sz="1400" dirty="0">
                <a:latin typeface="Courier" pitchFamily="2" charset="0"/>
              </a:rPr>
              <a:t>('x') +</a:t>
            </a:r>
          </a:p>
          <a:p>
            <a:pPr marL="0" indent="0">
              <a:buNone/>
            </a:pPr>
            <a:r>
              <a:rPr lang="en-US" sz="1400" dirty="0">
                <a:latin typeface="Courier" pitchFamily="2" charset="0"/>
              </a:rPr>
              <a:t>  </a:t>
            </a:r>
            <a:r>
              <a:rPr lang="en-US" sz="1400" dirty="0" err="1">
                <a:latin typeface="Courier" pitchFamily="2" charset="0"/>
              </a:rPr>
              <a:t>geom_area</a:t>
            </a:r>
            <a:r>
              <a:rPr lang="en-US" sz="1400" dirty="0">
                <a:latin typeface="Courier" pitchFamily="2" charset="0"/>
              </a:rPr>
              <a:t>(data=df1a, </a:t>
            </a:r>
            <a:r>
              <a:rPr lang="en-US" sz="1400" dirty="0" err="1">
                <a:latin typeface="Courier" pitchFamily="2" charset="0"/>
              </a:rPr>
              <a:t>aes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x,f</a:t>
            </a:r>
            <a:r>
              <a:rPr lang="en-US" sz="1400" dirty="0">
                <a:latin typeface="Courier" pitchFamily="2" charset="0"/>
              </a:rPr>
              <a:t>), fill='blue')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C7921-2D29-7940-95F8-59B467F6D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Information Studies | Syracuse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17F066-49F1-7246-9BB8-EE28E891C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BCB0D5EB-ED39-BF4B-BAFE-436CEA968822}"/>
              </a:ext>
            </a:extLst>
          </p:cNvPr>
          <p:cNvSpPr/>
          <p:nvPr/>
        </p:nvSpPr>
        <p:spPr>
          <a:xfrm>
            <a:off x="8989621" y="235960"/>
            <a:ext cx="2707574" cy="939697"/>
          </a:xfrm>
          <a:prstGeom prst="wedgeRectCallout">
            <a:avLst>
              <a:gd name="adj1" fmla="val -25658"/>
              <a:gd name="adj2" fmla="val 1294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 that only half of the central region is shaded.</a:t>
            </a:r>
          </a:p>
        </p:txBody>
      </p:sp>
    </p:spTree>
    <p:extLst>
      <p:ext uri="{BB962C8B-B14F-4D97-AF65-F5344CB8AC3E}">
        <p14:creationId xmlns:p14="http://schemas.microsoft.com/office/powerpoint/2010/main" val="3572310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455CC-6613-1C4A-8231-71B8B4556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Area Under the Normal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A48AF-9B92-6C4F-95C9-D8B392F36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632" y="1964149"/>
            <a:ext cx="6685809" cy="360537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# Plot the normal CDF with </a:t>
            </a:r>
            <a:r>
              <a:rPr lang="en-US" dirty="0" err="1">
                <a:latin typeface="Courier" pitchFamily="2" charset="0"/>
              </a:rPr>
              <a:t>pnorm</a:t>
            </a:r>
            <a:endParaRPr lang="en-US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df4 = </a:t>
            </a:r>
            <a:r>
              <a:rPr lang="en-US" dirty="0" err="1">
                <a:latin typeface="Courier" pitchFamily="2" charset="0"/>
              </a:rPr>
              <a:t>data.frame</a:t>
            </a:r>
            <a:r>
              <a:rPr lang="en-US" dirty="0">
                <a:latin typeface="Courier" pitchFamily="2" charset="0"/>
              </a:rPr>
              <a:t>(x=</a:t>
            </a:r>
            <a:r>
              <a:rPr lang="en-US" dirty="0" err="1">
                <a:latin typeface="Courier" pitchFamily="2" charset="0"/>
              </a:rPr>
              <a:t>seq</a:t>
            </a:r>
            <a:r>
              <a:rPr lang="en-US" dirty="0">
                <a:latin typeface="Courier" pitchFamily="2" charset="0"/>
              </a:rPr>
              <a:t>(from=0,to=4, by=0.01))</a:t>
            </a:r>
          </a:p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# Mean of 0, SD of 1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df4$f = </a:t>
            </a:r>
            <a:r>
              <a:rPr lang="en-US" dirty="0" err="1">
                <a:latin typeface="Courier" pitchFamily="2" charset="0"/>
              </a:rPr>
              <a:t>pnorm</a:t>
            </a:r>
            <a:r>
              <a:rPr lang="en-US" dirty="0">
                <a:latin typeface="Courier" pitchFamily="2" charset="0"/>
              </a:rPr>
              <a:t>(df4$x, 0 , 1, </a:t>
            </a:r>
            <a:r>
              <a:rPr lang="en-US" dirty="0" err="1">
                <a:latin typeface="Courier" pitchFamily="2" charset="0"/>
              </a:rPr>
              <a:t>lower.tail</a:t>
            </a:r>
            <a:r>
              <a:rPr lang="en-US" dirty="0">
                <a:latin typeface="Courier" pitchFamily="2" charset="0"/>
              </a:rPr>
              <a:t> = TRUE) </a:t>
            </a:r>
          </a:p>
          <a:p>
            <a:pPr marL="0" indent="0">
              <a:buNone/>
            </a:pPr>
            <a:endParaRPr lang="en-US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dirty="0" err="1">
                <a:latin typeface="Courier" pitchFamily="2" charset="0"/>
              </a:rPr>
              <a:t>ggplot</a:t>
            </a:r>
            <a:r>
              <a:rPr lang="en-US" dirty="0">
                <a:latin typeface="Courier" pitchFamily="2" charset="0"/>
              </a:rPr>
              <a:t>(df4, </a:t>
            </a:r>
            <a:r>
              <a:rPr lang="en-US" dirty="0" err="1">
                <a:latin typeface="Courier" pitchFamily="2" charset="0"/>
              </a:rPr>
              <a:t>aes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x,f</a:t>
            </a:r>
            <a:r>
              <a:rPr lang="en-US" dirty="0">
                <a:latin typeface="Courier" pitchFamily="2" charset="0"/>
              </a:rPr>
              <a:t>)) +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  </a:t>
            </a:r>
            <a:r>
              <a:rPr lang="en-US" dirty="0" err="1">
                <a:latin typeface="Courier" pitchFamily="2" charset="0"/>
              </a:rPr>
              <a:t>geom_line</a:t>
            </a:r>
            <a:r>
              <a:rPr lang="en-US" dirty="0">
                <a:latin typeface="Courier" pitchFamily="2" charset="0"/>
              </a:rPr>
              <a:t>(color = 'magenta', size = 0.8) +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  </a:t>
            </a:r>
            <a:r>
              <a:rPr lang="en-US" dirty="0" err="1">
                <a:latin typeface="Courier" pitchFamily="2" charset="0"/>
              </a:rPr>
              <a:t>ylab</a:t>
            </a:r>
            <a:r>
              <a:rPr lang="en-US" dirty="0">
                <a:latin typeface="Courier" pitchFamily="2" charset="0"/>
              </a:rPr>
              <a:t>('Normal CDF') + 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  </a:t>
            </a:r>
            <a:r>
              <a:rPr lang="en-US" dirty="0" err="1">
                <a:latin typeface="Courier" pitchFamily="2" charset="0"/>
              </a:rPr>
              <a:t>xlab</a:t>
            </a:r>
            <a:r>
              <a:rPr lang="en-US" dirty="0">
                <a:latin typeface="Courier" pitchFamily="2" charset="0"/>
              </a:rPr>
              <a:t>('x') + 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  </a:t>
            </a:r>
            <a:r>
              <a:rPr lang="en-US" dirty="0" err="1">
                <a:latin typeface="Courier" pitchFamily="2" charset="0"/>
              </a:rPr>
              <a:t>geom_hline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yintercept</a:t>
            </a:r>
            <a:r>
              <a:rPr lang="en-US" dirty="0">
                <a:latin typeface="Courier" pitchFamily="2" charset="0"/>
              </a:rPr>
              <a:t>=0.975)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86E93B-277C-FA4B-89A4-C819CB61D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Information Studies | Syracuse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11F0B-F323-5E4E-A60A-7E22CB7B8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D2FDDD-5A8A-604A-90A8-B3FDAF7E9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207" y="1690688"/>
            <a:ext cx="4536028" cy="449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72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F36F4C3-3E18-4F4D-A354-A188FC4D188D}"/>
              </a:ext>
            </a:extLst>
          </p:cNvPr>
          <p:cNvGrpSpPr/>
          <p:nvPr/>
        </p:nvGrpSpPr>
        <p:grpSpPr>
          <a:xfrm>
            <a:off x="5877983" y="1461293"/>
            <a:ext cx="6117366" cy="4405117"/>
            <a:chOff x="1133475" y="914400"/>
            <a:chExt cx="6493734" cy="4805363"/>
          </a:xfrm>
        </p:grpSpPr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C4CC47B4-960D-2D4E-B420-D60E4E910B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3475" y="914400"/>
              <a:ext cx="6493734" cy="4805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Flowchart: Connector 2">
              <a:extLst>
                <a:ext uri="{FF2B5EF4-FFF2-40B4-BE49-F238E27FC236}">
                  <a16:creationId xmlns:a16="http://schemas.microsoft.com/office/drawing/2014/main" id="{04A8A2CA-8C4A-E641-A684-9A6E5B481B76}"/>
                </a:ext>
              </a:extLst>
            </p:cNvPr>
            <p:cNvSpPr/>
            <p:nvPr/>
          </p:nvSpPr>
          <p:spPr>
            <a:xfrm>
              <a:off x="3971925" y="2057400"/>
              <a:ext cx="152400" cy="152400"/>
            </a:xfrm>
            <a:prstGeom prst="flowChartConnector">
              <a:avLst/>
            </a:prstGeom>
            <a:solidFill>
              <a:schemeClr val="tx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9">
              <a:extLst>
                <a:ext uri="{FF2B5EF4-FFF2-40B4-BE49-F238E27FC236}">
                  <a16:creationId xmlns:a16="http://schemas.microsoft.com/office/drawing/2014/main" id="{A8BE0A80-87E3-554B-B9F8-28569BF6537B}"/>
                </a:ext>
              </a:extLst>
            </p:cNvPr>
            <p:cNvSpPr/>
            <p:nvPr/>
          </p:nvSpPr>
          <p:spPr>
            <a:xfrm>
              <a:off x="4141059" y="2038350"/>
              <a:ext cx="152400" cy="152400"/>
            </a:xfrm>
            <a:prstGeom prst="flowChartConnector">
              <a:avLst/>
            </a:prstGeom>
            <a:solidFill>
              <a:schemeClr val="tx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10">
              <a:extLst>
                <a:ext uri="{FF2B5EF4-FFF2-40B4-BE49-F238E27FC236}">
                  <a16:creationId xmlns:a16="http://schemas.microsoft.com/office/drawing/2014/main" id="{CBA3782A-DAB3-6E4B-AA9B-8460567771C2}"/>
                </a:ext>
              </a:extLst>
            </p:cNvPr>
            <p:cNvSpPr/>
            <p:nvPr/>
          </p:nvSpPr>
          <p:spPr>
            <a:xfrm>
              <a:off x="4227942" y="2162175"/>
              <a:ext cx="152400" cy="152400"/>
            </a:xfrm>
            <a:prstGeom prst="flowChartConnector">
              <a:avLst/>
            </a:prstGeom>
            <a:solidFill>
              <a:schemeClr val="tx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11">
              <a:extLst>
                <a:ext uri="{FF2B5EF4-FFF2-40B4-BE49-F238E27FC236}">
                  <a16:creationId xmlns:a16="http://schemas.microsoft.com/office/drawing/2014/main" id="{890BA4DC-4DB9-AA46-BF3D-5E58B82ABC5D}"/>
                </a:ext>
              </a:extLst>
            </p:cNvPr>
            <p:cNvSpPr/>
            <p:nvPr/>
          </p:nvSpPr>
          <p:spPr>
            <a:xfrm>
              <a:off x="4075542" y="2238375"/>
              <a:ext cx="152400" cy="152400"/>
            </a:xfrm>
            <a:prstGeom prst="flowChartConnector">
              <a:avLst/>
            </a:prstGeom>
            <a:solidFill>
              <a:schemeClr val="tx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2">
              <a:extLst>
                <a:ext uri="{FF2B5EF4-FFF2-40B4-BE49-F238E27FC236}">
                  <a16:creationId xmlns:a16="http://schemas.microsoft.com/office/drawing/2014/main" id="{9ACF2DB2-D488-BD4C-94F1-BA25B49002A3}"/>
                </a:ext>
              </a:extLst>
            </p:cNvPr>
            <p:cNvSpPr/>
            <p:nvPr/>
          </p:nvSpPr>
          <p:spPr>
            <a:xfrm>
              <a:off x="6400800" y="2895600"/>
              <a:ext cx="152400" cy="152400"/>
            </a:xfrm>
            <a:prstGeom prst="flowChartConnector">
              <a:avLst/>
            </a:prstGeom>
            <a:solidFill>
              <a:schemeClr val="tx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3">
              <a:extLst>
                <a:ext uri="{FF2B5EF4-FFF2-40B4-BE49-F238E27FC236}">
                  <a16:creationId xmlns:a16="http://schemas.microsoft.com/office/drawing/2014/main" id="{687EF125-FE65-1C4E-914B-DC5A1B9C31A1}"/>
                </a:ext>
              </a:extLst>
            </p:cNvPr>
            <p:cNvSpPr/>
            <p:nvPr/>
          </p:nvSpPr>
          <p:spPr>
            <a:xfrm>
              <a:off x="6496050" y="2667000"/>
              <a:ext cx="152400" cy="152400"/>
            </a:xfrm>
            <a:prstGeom prst="flowChartConnector">
              <a:avLst/>
            </a:prstGeom>
            <a:solidFill>
              <a:schemeClr val="tx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4">
              <a:extLst>
                <a:ext uri="{FF2B5EF4-FFF2-40B4-BE49-F238E27FC236}">
                  <a16:creationId xmlns:a16="http://schemas.microsoft.com/office/drawing/2014/main" id="{BBBE940D-D7BF-B446-9E32-B5A062F2AC62}"/>
                </a:ext>
              </a:extLst>
            </p:cNvPr>
            <p:cNvSpPr/>
            <p:nvPr/>
          </p:nvSpPr>
          <p:spPr>
            <a:xfrm>
              <a:off x="6400800" y="2743200"/>
              <a:ext cx="152400" cy="152400"/>
            </a:xfrm>
            <a:prstGeom prst="flowChartConnector">
              <a:avLst/>
            </a:prstGeom>
            <a:solidFill>
              <a:schemeClr val="tx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5">
              <a:extLst>
                <a:ext uri="{FF2B5EF4-FFF2-40B4-BE49-F238E27FC236}">
                  <a16:creationId xmlns:a16="http://schemas.microsoft.com/office/drawing/2014/main" id="{7D4948E0-C9DF-DB48-9038-CDCAF4311AAB}"/>
                </a:ext>
              </a:extLst>
            </p:cNvPr>
            <p:cNvSpPr/>
            <p:nvPr/>
          </p:nvSpPr>
          <p:spPr>
            <a:xfrm>
              <a:off x="6524625" y="2819400"/>
              <a:ext cx="152400" cy="152400"/>
            </a:xfrm>
            <a:prstGeom prst="flowChartConnector">
              <a:avLst/>
            </a:prstGeom>
            <a:solidFill>
              <a:schemeClr val="tx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6">
              <a:extLst>
                <a:ext uri="{FF2B5EF4-FFF2-40B4-BE49-F238E27FC236}">
                  <a16:creationId xmlns:a16="http://schemas.microsoft.com/office/drawing/2014/main" id="{01637DB4-AF80-0342-BC79-83FEEE7499E3}"/>
                </a:ext>
              </a:extLst>
            </p:cNvPr>
            <p:cNvSpPr/>
            <p:nvPr/>
          </p:nvSpPr>
          <p:spPr>
            <a:xfrm>
              <a:off x="3810000" y="4876800"/>
              <a:ext cx="152400" cy="152400"/>
            </a:xfrm>
            <a:prstGeom prst="flowChartConnector">
              <a:avLst/>
            </a:prstGeom>
            <a:solidFill>
              <a:schemeClr val="tx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7">
              <a:extLst>
                <a:ext uri="{FF2B5EF4-FFF2-40B4-BE49-F238E27FC236}">
                  <a16:creationId xmlns:a16="http://schemas.microsoft.com/office/drawing/2014/main" id="{EE9BC755-E452-E347-B55B-FED97274777D}"/>
                </a:ext>
              </a:extLst>
            </p:cNvPr>
            <p:cNvSpPr/>
            <p:nvPr/>
          </p:nvSpPr>
          <p:spPr>
            <a:xfrm>
              <a:off x="4492326" y="4876800"/>
              <a:ext cx="152400" cy="152400"/>
            </a:xfrm>
            <a:prstGeom prst="flowChartConnector">
              <a:avLst/>
            </a:prstGeom>
            <a:solidFill>
              <a:schemeClr val="tx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8">
              <a:extLst>
                <a:ext uri="{FF2B5EF4-FFF2-40B4-BE49-F238E27FC236}">
                  <a16:creationId xmlns:a16="http://schemas.microsoft.com/office/drawing/2014/main" id="{DC38BEAE-4ED8-634A-AF63-18E008B6EA4F}"/>
                </a:ext>
              </a:extLst>
            </p:cNvPr>
            <p:cNvSpPr/>
            <p:nvPr/>
          </p:nvSpPr>
          <p:spPr>
            <a:xfrm>
              <a:off x="3771900" y="4162425"/>
              <a:ext cx="152400" cy="152400"/>
            </a:xfrm>
            <a:prstGeom prst="flowChartConnector">
              <a:avLst/>
            </a:prstGeom>
            <a:solidFill>
              <a:schemeClr val="tx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9">
              <a:extLst>
                <a:ext uri="{FF2B5EF4-FFF2-40B4-BE49-F238E27FC236}">
                  <a16:creationId xmlns:a16="http://schemas.microsoft.com/office/drawing/2014/main" id="{9678F675-50D1-0A49-9339-06F1D23C251C}"/>
                </a:ext>
              </a:extLst>
            </p:cNvPr>
            <p:cNvSpPr/>
            <p:nvPr/>
          </p:nvSpPr>
          <p:spPr>
            <a:xfrm>
              <a:off x="4492326" y="4152900"/>
              <a:ext cx="152400" cy="152400"/>
            </a:xfrm>
            <a:prstGeom prst="flowChartConnector">
              <a:avLst/>
            </a:prstGeom>
            <a:solidFill>
              <a:schemeClr val="tx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20">
              <a:extLst>
                <a:ext uri="{FF2B5EF4-FFF2-40B4-BE49-F238E27FC236}">
                  <a16:creationId xmlns:a16="http://schemas.microsoft.com/office/drawing/2014/main" id="{07EA4B48-252F-E747-937C-887F13624DEF}"/>
                </a:ext>
              </a:extLst>
            </p:cNvPr>
            <p:cNvSpPr/>
            <p:nvPr/>
          </p:nvSpPr>
          <p:spPr>
            <a:xfrm>
              <a:off x="5943600" y="4781550"/>
              <a:ext cx="152400" cy="152400"/>
            </a:xfrm>
            <a:prstGeom prst="flowChartConnector">
              <a:avLst/>
            </a:prstGeom>
            <a:solidFill>
              <a:schemeClr val="tx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22">
              <a:extLst>
                <a:ext uri="{FF2B5EF4-FFF2-40B4-BE49-F238E27FC236}">
                  <a16:creationId xmlns:a16="http://schemas.microsoft.com/office/drawing/2014/main" id="{4612B8C3-DB66-AF45-A245-65C7DD906957}"/>
                </a:ext>
              </a:extLst>
            </p:cNvPr>
            <p:cNvSpPr/>
            <p:nvPr/>
          </p:nvSpPr>
          <p:spPr>
            <a:xfrm>
              <a:off x="6667500" y="5105400"/>
              <a:ext cx="152400" cy="152400"/>
            </a:xfrm>
            <a:prstGeom prst="flowChartConnector">
              <a:avLst/>
            </a:prstGeom>
            <a:solidFill>
              <a:schemeClr val="tx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3">
              <a:extLst>
                <a:ext uri="{FF2B5EF4-FFF2-40B4-BE49-F238E27FC236}">
                  <a16:creationId xmlns:a16="http://schemas.microsoft.com/office/drawing/2014/main" id="{C8565DFD-A895-7C43-A005-5EF48D2A7ABA}"/>
                </a:ext>
              </a:extLst>
            </p:cNvPr>
            <p:cNvSpPr/>
            <p:nvPr/>
          </p:nvSpPr>
          <p:spPr>
            <a:xfrm>
              <a:off x="6991350" y="4724400"/>
              <a:ext cx="152400" cy="152400"/>
            </a:xfrm>
            <a:prstGeom prst="flowChartConnector">
              <a:avLst/>
            </a:prstGeom>
            <a:solidFill>
              <a:schemeClr val="tx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4">
              <a:extLst>
                <a:ext uri="{FF2B5EF4-FFF2-40B4-BE49-F238E27FC236}">
                  <a16:creationId xmlns:a16="http://schemas.microsoft.com/office/drawing/2014/main" id="{23F7F44A-EB73-D344-AE71-8FDC6CF90116}"/>
                </a:ext>
              </a:extLst>
            </p:cNvPr>
            <p:cNvSpPr/>
            <p:nvPr/>
          </p:nvSpPr>
          <p:spPr>
            <a:xfrm>
              <a:off x="6172200" y="5191125"/>
              <a:ext cx="152400" cy="152400"/>
            </a:xfrm>
            <a:prstGeom prst="flowChartConnector">
              <a:avLst/>
            </a:prstGeom>
            <a:solidFill>
              <a:schemeClr val="tx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4429A8-F11E-7A40-8608-6EF209057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Frequentist 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DD2E0-0389-7349-9230-FDD45D3D0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457" y="1465264"/>
            <a:ext cx="5553611" cy="489108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There is an unknown population parameter that has a fixed value</a:t>
            </a:r>
          </a:p>
          <a:p>
            <a:r>
              <a:rPr lang="en-US" dirty="0"/>
              <a:t>We want to estimate that parameter from sample data</a:t>
            </a:r>
          </a:p>
          <a:p>
            <a:r>
              <a:rPr lang="en-US" dirty="0"/>
              <a:t>The goal is to create estimators (statistical procedures) that will converge on the fixed, but unknown parameter over many replications</a:t>
            </a:r>
          </a:p>
          <a:p>
            <a:r>
              <a:rPr lang="en-US" dirty="0"/>
              <a:t>Good estimators have the smallest possible bias (distance between the estimate and the fixed unknown value) and the smallest possible variance (variation among replications)</a:t>
            </a:r>
          </a:p>
          <a:p>
            <a:pPr marL="0" indent="0">
              <a:buNone/>
            </a:pPr>
            <a:r>
              <a:rPr lang="en-US" dirty="0"/>
              <a:t>(Simulations provide a method of understanding the properties of such estimators)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D83F25-43B9-2047-B248-6428BCC46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2019, Jeffrey Stanton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88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FF084-3E84-8B4E-9B22-7274BD545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Goal: A Special Standard Deviation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ED510-BEE8-DC41-9F95-4448EEC1D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2125" y="1729793"/>
            <a:ext cx="4298433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This plot shows the standard deviation of sampling distributions that were created using different sample sizes (ranging from 4 to 100).</a:t>
            </a:r>
          </a:p>
          <a:p>
            <a:pPr marL="0" indent="0">
              <a:buNone/>
            </a:pPr>
            <a:r>
              <a:rPr lang="en-US" sz="2000" dirty="0"/>
              <a:t>The original population had </a:t>
            </a:r>
            <a:r>
              <a:rPr lang="en-US" sz="2000" dirty="0" err="1"/>
              <a:t>sd</a:t>
            </a:r>
            <a:r>
              <a:rPr lang="en-US" sz="2000" dirty="0"/>
              <a:t> = 10.</a:t>
            </a:r>
          </a:p>
          <a:p>
            <a:pPr marL="0" indent="0">
              <a:buNone/>
            </a:pPr>
            <a:r>
              <a:rPr lang="en-US" sz="2000" dirty="0"/>
              <a:t>The standard deviation of a sampling distribution has a special name: the </a:t>
            </a:r>
            <a:r>
              <a:rPr lang="en-US" sz="2000" b="1" dirty="0"/>
              <a:t>Standard Error of the Mean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/>
              <a:t>What is the relationship between population SD, sample size, and standard error of the mean?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63270-2D8A-A14A-BC59-65BAC6E84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Information Studies | Syracuse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F3B0AA-F669-9C4B-8E1B-E0489948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20C012-3DF1-284B-9DA8-D5E920C4400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10558" y="1193134"/>
            <a:ext cx="4762005" cy="472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055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4F496-6E40-0B4D-8A96-90F3B8833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16491" cy="1325563"/>
          </a:xfrm>
        </p:spPr>
        <p:txBody>
          <a:bodyPr/>
          <a:lstStyle/>
          <a:p>
            <a:r>
              <a:rPr lang="en-US" dirty="0"/>
              <a:t>Breakout 1 – Marking a Population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EDE05-E1E2-B943-AB58-B32CBD869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large population of test scores with a random number generator</a:t>
            </a:r>
          </a:p>
          <a:p>
            <a:r>
              <a:rPr lang="en-US" dirty="0"/>
              <a:t>Display a histogram with the result</a:t>
            </a:r>
          </a:p>
          <a:p>
            <a:r>
              <a:rPr lang="en-US" dirty="0"/>
              <a:t>Mark various points on the X-axis with </a:t>
            </a:r>
            <a:r>
              <a:rPr lang="en-US" dirty="0" err="1"/>
              <a:t>abline</a:t>
            </a:r>
            <a:r>
              <a:rPr lang="en-US" dirty="0"/>
              <a:t>( 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F29798-4BA4-574F-BB09-D97B8A018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2019, Jeffrey Stanton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05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9D27D-AE6C-1E4A-9E35-676CB987D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 err="1">
                <a:latin typeface="Courier" pitchFamily="2" charset="0"/>
              </a:rPr>
              <a:t>hist</a:t>
            </a:r>
            <a:r>
              <a:rPr lang="en-US" sz="2000" dirty="0">
                <a:latin typeface="Courier" pitchFamily="2" charset="0"/>
              </a:rPr>
              <a:t>(</a:t>
            </a:r>
            <a:r>
              <a:rPr lang="en-US" sz="2000" dirty="0" err="1">
                <a:latin typeface="Courier" pitchFamily="2" charset="0"/>
              </a:rPr>
              <a:t>testPop</a:t>
            </a:r>
            <a:r>
              <a:rPr lang="en-US" sz="2000" dirty="0">
                <a:latin typeface="Courier" pitchFamily="2" charset="0"/>
              </a:rPr>
              <a:t>)</a:t>
            </a:r>
            <a:br>
              <a:rPr lang="en-US" sz="2000" dirty="0">
                <a:latin typeface="Courier" pitchFamily="2" charset="0"/>
              </a:rPr>
            </a:br>
            <a:r>
              <a:rPr lang="en-US" sz="2000" dirty="0" err="1">
                <a:latin typeface="Courier" pitchFamily="2" charset="0"/>
              </a:rPr>
              <a:t>abline</a:t>
            </a:r>
            <a:r>
              <a:rPr lang="en-US" sz="2000" dirty="0">
                <a:latin typeface="Courier" pitchFamily="2" charset="0"/>
              </a:rPr>
              <a:t>(v=quantile(</a:t>
            </a:r>
            <a:r>
              <a:rPr lang="en-US" sz="2000" dirty="0" err="1">
                <a:latin typeface="Courier" pitchFamily="2" charset="0"/>
              </a:rPr>
              <a:t>testPop</a:t>
            </a:r>
            <a:r>
              <a:rPr lang="en-US" sz="2000" dirty="0">
                <a:latin typeface="Courier" pitchFamily="2" charset="0"/>
              </a:rPr>
              <a:t>, </a:t>
            </a:r>
            <a:r>
              <a:rPr lang="en-US" sz="2000" dirty="0" err="1">
                <a:latin typeface="Courier" pitchFamily="2" charset="0"/>
              </a:rPr>
              <a:t>probs</a:t>
            </a:r>
            <a:r>
              <a:rPr lang="en-US" sz="2000" dirty="0">
                <a:latin typeface="Courier" pitchFamily="2" charset="0"/>
              </a:rPr>
              <a:t>=0.025),col="green") # Lower tail</a:t>
            </a:r>
            <a:br>
              <a:rPr lang="en-US" sz="2000" dirty="0">
                <a:latin typeface="Courier" pitchFamily="2" charset="0"/>
              </a:rPr>
            </a:br>
            <a:r>
              <a:rPr lang="en-US" sz="2000" dirty="0" err="1">
                <a:latin typeface="Courier" pitchFamily="2" charset="0"/>
              </a:rPr>
              <a:t>abline</a:t>
            </a:r>
            <a:r>
              <a:rPr lang="en-US" sz="2000" dirty="0">
                <a:latin typeface="Courier" pitchFamily="2" charset="0"/>
              </a:rPr>
              <a:t>(v=quantile(</a:t>
            </a:r>
            <a:r>
              <a:rPr lang="en-US" sz="2000" dirty="0" err="1">
                <a:latin typeface="Courier" pitchFamily="2" charset="0"/>
              </a:rPr>
              <a:t>testPop</a:t>
            </a:r>
            <a:r>
              <a:rPr lang="en-US" sz="2000" dirty="0">
                <a:latin typeface="Courier" pitchFamily="2" charset="0"/>
              </a:rPr>
              <a:t>, </a:t>
            </a:r>
            <a:r>
              <a:rPr lang="en-US" sz="2000" dirty="0" err="1">
                <a:latin typeface="Courier" pitchFamily="2" charset="0"/>
              </a:rPr>
              <a:t>probs</a:t>
            </a:r>
            <a:r>
              <a:rPr lang="en-US" sz="2000" dirty="0">
                <a:latin typeface="Courier" pitchFamily="2" charset="0"/>
              </a:rPr>
              <a:t>=0.975),col="green") # Upper tail</a:t>
            </a:r>
            <a:br>
              <a:rPr lang="en-US" sz="2000" dirty="0">
                <a:latin typeface="Courier" pitchFamily="2" charset="0"/>
              </a:rPr>
            </a:br>
            <a:endParaRPr lang="en-US" sz="2000" dirty="0">
              <a:latin typeface="Courier" pitchFamily="2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4D0954-701A-C343-82D2-3AC84E99A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9047" y="1633733"/>
            <a:ext cx="5225143" cy="518317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8481F-83F9-E947-8D77-AF14D1454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2019, Jeffrey Stanton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846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51675-3F05-234F-B0CC-D4EB6F5AF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Population Versus Sampling </a:t>
            </a:r>
            <a:r>
              <a:rPr lang="en-US" dirty="0" err="1"/>
              <a:t>Dist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6F1BD9-DFA5-6F41-81B6-828791BAB1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4506" y="1420152"/>
            <a:ext cx="5248894" cy="520673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39A169-37EB-524F-9A13-0C3038965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2019, Jeffrey Stanton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662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4F496-6E40-0B4D-8A96-90F3B8833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 2 – Sampling </a:t>
            </a:r>
            <a:r>
              <a:rPr lang="en-US" dirty="0" err="1"/>
              <a:t>Dist</a:t>
            </a:r>
            <a:r>
              <a:rPr lang="en-US" dirty="0"/>
              <a:t> Case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EDE05-E1E2-B943-AB58-B32CBD869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by re-generating the plot on the previous slide</a:t>
            </a:r>
          </a:p>
          <a:p>
            <a:r>
              <a:rPr lang="en-US" dirty="0"/>
              <a:t>Then create additional plots of sampling distributions to reason about the case studies</a:t>
            </a:r>
          </a:p>
          <a:p>
            <a:r>
              <a:rPr lang="en-US" dirty="0"/>
              <a:t>Each case study has a slightly different scenario for sample size: You will mark the boundaries of the central region and the position of the sample mean provided in the scenario</a:t>
            </a:r>
          </a:p>
          <a:p>
            <a:r>
              <a:rPr lang="en-US" dirty="0"/>
              <a:t>Then reason about what the position of the sampling mean implies</a:t>
            </a:r>
          </a:p>
          <a:p>
            <a:r>
              <a:rPr lang="en-US" dirty="0"/>
              <a:t>If you are fast, there are two bonus cases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F29798-4BA4-574F-BB09-D97B8A018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2019, Jeffrey Stanton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694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54320-C219-ED40-8910-B81F378C1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Studies A through 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6966E-017A-3D4C-8B7F-DEDDE6BCF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2019, Jeffrey Stanton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4167AA-F2B2-774D-8504-851AEFD1C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48" y="1684935"/>
            <a:ext cx="3221700" cy="31958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0A57E2-CE67-D248-A961-DFCF805E5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279" y="1684935"/>
            <a:ext cx="3221700" cy="31958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466A65-185B-C243-AA22-18FC32C47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835" y="1685750"/>
            <a:ext cx="3220055" cy="319419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18CA6A-4053-9A42-A735-17DCAD823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977745" y="1691503"/>
            <a:ext cx="3214255" cy="3188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5274B7-213F-B440-99E8-47118E064F91}"/>
              </a:ext>
            </a:extLst>
          </p:cNvPr>
          <p:cNvSpPr txBox="1"/>
          <p:nvPr/>
        </p:nvSpPr>
        <p:spPr>
          <a:xfrm>
            <a:off x="498764" y="5130140"/>
            <a:ext cx="11416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A: n=100, </a:t>
            </a:r>
            <a:r>
              <a:rPr lang="en-US" dirty="0" err="1"/>
              <a:t>Xbar</a:t>
            </a:r>
            <a:r>
              <a:rPr lang="en-US" dirty="0"/>
              <a:t>=101	   B: n=49, </a:t>
            </a:r>
            <a:r>
              <a:rPr lang="en-US" dirty="0" err="1"/>
              <a:t>Xbar</a:t>
            </a:r>
            <a:r>
              <a:rPr lang="en-US" dirty="0"/>
              <a:t>=104	      C: n=500, </a:t>
            </a:r>
            <a:r>
              <a:rPr lang="en-US" dirty="0" err="1"/>
              <a:t>Xbar</a:t>
            </a:r>
            <a:r>
              <a:rPr lang="en-US" dirty="0"/>
              <a:t>=101	          D: </a:t>
            </a:r>
            <a:r>
              <a:rPr lang="en-US" b="1" dirty="0"/>
              <a:t>mu=50</a:t>
            </a:r>
            <a:r>
              <a:rPr lang="en-US" dirty="0"/>
              <a:t>, n=64, </a:t>
            </a:r>
            <a:r>
              <a:rPr lang="en-US" dirty="0" err="1"/>
              <a:t>Xbar</a:t>
            </a:r>
            <a:r>
              <a:rPr lang="en-US" dirty="0"/>
              <a:t>=48</a:t>
            </a:r>
          </a:p>
        </p:txBody>
      </p:sp>
    </p:spTree>
    <p:extLst>
      <p:ext uri="{BB962C8B-B14F-4D97-AF65-F5344CB8AC3E}">
        <p14:creationId xmlns:p14="http://schemas.microsoft.com/office/powerpoint/2010/main" val="2062460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FF084-3E84-8B4E-9B22-7274BD545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Dispersion of the Sampling Distribution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ED510-BEE8-DC41-9F95-4448EEC1D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269" y="2292841"/>
            <a:ext cx="5549301" cy="29621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 Central Limit Theorem states that over the long run the mean of the sampling distribution will match the mean of the underlying population.</a:t>
            </a:r>
          </a:p>
          <a:p>
            <a:pPr marL="0" indent="0">
              <a:buNone/>
            </a:pPr>
            <a:r>
              <a:rPr lang="en-US" sz="2000" dirty="0"/>
              <a:t>The </a:t>
            </a:r>
            <a:r>
              <a:rPr lang="en-US" sz="2000" b="1" dirty="0"/>
              <a:t>dispersion</a:t>
            </a:r>
            <a:r>
              <a:rPr lang="en-US" sz="2000" dirty="0"/>
              <a:t> of the sampling distribution depends upon the dispersion of the underlying population.</a:t>
            </a:r>
          </a:p>
          <a:p>
            <a:pPr marL="0" indent="0">
              <a:buNone/>
            </a:pPr>
            <a:r>
              <a:rPr lang="en-US" sz="2000" dirty="0"/>
              <a:t>But there is also another influence that affects the dispersion of the sampling distribution. Consider the code on the following slide.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63270-2D8A-A14A-BC59-65BAC6E84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Information Studies | Syracuse University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F3B0AA-F669-9C4B-8E1B-E0489948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1B0319-03FB-F64A-AA74-BC5617FA8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576" y="2084832"/>
            <a:ext cx="41275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156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35931B0A8F5F46A27463A3288FBD2B" ma:contentTypeVersion="4" ma:contentTypeDescription="Create a new document." ma:contentTypeScope="" ma:versionID="384168c29f9ca7b03d5f80191e76d10b">
  <xsd:schema xmlns:xsd="http://www.w3.org/2001/XMLSchema" xmlns:xs="http://www.w3.org/2001/XMLSchema" xmlns:p="http://schemas.microsoft.com/office/2006/metadata/properties" xmlns:ns2="c1443b39-839c-4794-b042-aa04940845ce" targetNamespace="http://schemas.microsoft.com/office/2006/metadata/properties" ma:root="true" ma:fieldsID="84b9d2620a481dce0c21f5e2680d8096" ns2:_="">
    <xsd:import namespace="c1443b39-839c-4794-b042-aa04940845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443b39-839c-4794-b042-aa04940845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48CF300-EE4C-46A8-9327-1F21CF4E880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4AA4BF-3239-499C-B8B2-44F19A2866EE}"/>
</file>

<file path=customXml/itemProps3.xml><?xml version="1.0" encoding="utf-8"?>
<ds:datastoreItem xmlns:ds="http://schemas.openxmlformats.org/officeDocument/2006/customXml" ds:itemID="{BE1B5BF4-8FDE-4287-8551-7C885CDC2038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743</TotalTime>
  <Words>1232</Words>
  <Application>Microsoft Office PowerPoint</Application>
  <PresentationFormat>Widescreen</PresentationFormat>
  <Paragraphs>113</Paragraphs>
  <Slides>15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IST772 (IST772) Probabilities Over the Long Run (Week 3)</vt:lpstr>
      <vt:lpstr>The Frequentist Philosophy</vt:lpstr>
      <vt:lpstr>Our Goal: A Special Standard Deviation</vt:lpstr>
      <vt:lpstr>Breakout 1 – Marking a Population Distribution</vt:lpstr>
      <vt:lpstr>hist(testPop) abline(v=quantile(testPop, probs=0.025),col="green") # Lower tail abline(v=quantile(testPop, probs=0.975),col="green") # Upper tail </vt:lpstr>
      <vt:lpstr>Original Population Versus Sampling Dist</vt:lpstr>
      <vt:lpstr>Breakout 2 – Sampling Dist Case Studies</vt:lpstr>
      <vt:lpstr>Case Studies A through D</vt:lpstr>
      <vt:lpstr>Dispersion of the Sampling Distribution </vt:lpstr>
      <vt:lpstr>A Special Standard Deviation</vt:lpstr>
      <vt:lpstr>A Special Standard Deviation</vt:lpstr>
      <vt:lpstr>Paper of the Week – Excerpt (Chapter 2) from Robert &amp; Casella, 2010</vt:lpstr>
      <vt:lpstr>Homework </vt:lpstr>
      <vt:lpstr>Using the Mean and the Std Err. . .</vt:lpstr>
      <vt:lpstr>Calculate Area Under the Normal Curve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IST387 Online Syllabus Overview</dc:title>
  <dc:creator>Microsoft Office User</dc:creator>
  <cp:lastModifiedBy>Gregory Block</cp:lastModifiedBy>
  <cp:revision>45</cp:revision>
  <cp:lastPrinted>2019-05-27T19:23:31Z</cp:lastPrinted>
  <dcterms:created xsi:type="dcterms:W3CDTF">2019-05-10T14:52:46Z</dcterms:created>
  <dcterms:modified xsi:type="dcterms:W3CDTF">2020-07-19T21:49:02Z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0x010100A135931B0A8F5F46A27463A3288FBD2B</vt:lpwstr>
  </property>
</Properties>
</file>